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9" d="100"/>
          <a:sy n="69" d="100"/>
        </p:scale>
        <p:origin x="1166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03938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JeoPulse_3D_Seismic_Acquisition_Geometry_QC_Preview_Summary.pptx (media image2 reused).
- Claims summarized from the uploaded source deck sections describing SEG-SPS inputs, true shot–receiver relationships, and 3D QC outputs.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JeoPulse_3D_Seismic_Acquisition_Geometry_QC_Preview_Summary.pptx (media image3 reused).
- Slide narrative based on the uploaded source deck’s KMZ-based 3D geometry QC preview text.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JeoPulse_3D_Seismic_Acquisition_Geometry_QC_Preview_Summary.pptx (media images2, 4, and 6 reused).
- Workflow and QC steps summarized from the uploaded source deck overview and workflow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JeoPulse_3D_Seismic_Acquisition_Geometry_QC_Preview_Summary.pptx (media images4, 5, and 6 reused).
- Narrative derived from the uploaded source deck sections on fold of coverage, azimuth distribution, and QC visuals.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
[Sources]
- User-provided source deck: JeoPulse_3D_Seismic_Acquisition_Geometry_QC_Preview_Summary.pptx (media image7 reused).
- Closing summary distilled from the uploaded source deck’s concluding customer preview points.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4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0D4D8B"/>
          </a:solidFill>
          <a:ln w="12700">
            <a:solidFill>
              <a:srgbClr val="0D4D8B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3" name="Shape 1"/>
          <p:cNvSpPr/>
          <p:nvPr/>
        </p:nvSpPr>
        <p:spPr>
          <a:xfrm>
            <a:off x="548640" y="6309360"/>
            <a:ext cx="11064240" cy="0"/>
          </a:xfrm>
          <a:prstGeom prst="line">
            <a:avLst/>
          </a:prstGeom>
          <a:noFill/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11480"/>
            <a:ext cx="6583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4D8B"/>
                </a:solidFill>
              </a:rPr>
              <a:t>What JeoPulse brings to a survey team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32688"/>
            <a:ext cx="7589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685800" y="1234440"/>
            <a:ext cx="5120640" cy="1793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E2B37"/>
                </a:solidFill>
              </a:rPr>
              <a:t>JeoPulse converts SEG-SPS inputs into visual, trace-based 3D acquisition QC that both technical and commercial stakeholders can understand.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685800" y="2117869"/>
            <a:ext cx="498348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6" name="Shape 4"/>
          <p:cNvSpPr/>
          <p:nvPr/>
        </p:nvSpPr>
        <p:spPr>
          <a:xfrm>
            <a:off x="822960" y="2216388"/>
            <a:ext cx="438912" cy="438912"/>
          </a:xfrm>
          <a:prstGeom prst="roundRect">
            <a:avLst>
              <a:gd name="adj" fmla="val 16667"/>
            </a:avLst>
          </a:prstGeom>
          <a:solidFill>
            <a:srgbClr val="EAF2F8"/>
          </a:solidFill>
          <a:ln w="12700">
            <a:solidFill>
              <a:srgbClr val="EAF2F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7" name="Text 5"/>
          <p:cNvSpPr/>
          <p:nvPr/>
        </p:nvSpPr>
        <p:spPr>
          <a:xfrm>
            <a:off x="978408" y="2249424"/>
            <a:ext cx="146304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4D8B"/>
                </a:solidFill>
              </a:rPr>
              <a:t>•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389888" y="2167128"/>
            <a:ext cx="20116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D8B"/>
                </a:solidFill>
              </a:rPr>
              <a:t>Trust the geometry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389888" y="2404872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D6B7A"/>
                </a:solidFill>
              </a:rPr>
              <a:t>Reads shot, receiver, and relation files directly and rebuilds true survey relationships for credible QC.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713232" y="3368532"/>
            <a:ext cx="4983480" cy="9144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11" name="Shape 9"/>
          <p:cNvSpPr/>
          <p:nvPr/>
        </p:nvSpPr>
        <p:spPr>
          <a:xfrm>
            <a:off x="841248" y="3401568"/>
            <a:ext cx="438912" cy="438912"/>
          </a:xfrm>
          <a:prstGeom prst="roundRect">
            <a:avLst>
              <a:gd name="adj" fmla="val 16667"/>
            </a:avLst>
          </a:prstGeom>
          <a:solidFill>
            <a:srgbClr val="EAF2F8"/>
          </a:solidFill>
          <a:ln w="12700">
            <a:solidFill>
              <a:srgbClr val="EAF2F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978408" y="3438144"/>
            <a:ext cx="146304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4D8B"/>
                </a:solidFill>
              </a:rPr>
              <a:t>•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389888" y="3317501"/>
            <a:ext cx="2011680" cy="3805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D8B"/>
                </a:solidFill>
              </a:rPr>
              <a:t>See the risk early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389888" y="3542269"/>
            <a:ext cx="3931920" cy="6949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D6B7A"/>
                </a:solidFill>
              </a:rPr>
              <a:t>Makes survey footprint, coverage balance, fold concentration, and directional behavior visible before field issues become costly.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713232" y="4718304"/>
            <a:ext cx="4983480" cy="12070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  <a:effectLst>
            <a:outerShdw blurRad="12700" dist="6350" dir="27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16" name="Shape 14"/>
          <p:cNvSpPr/>
          <p:nvPr/>
        </p:nvSpPr>
        <p:spPr>
          <a:xfrm>
            <a:off x="786383" y="4782312"/>
            <a:ext cx="438912" cy="506458"/>
          </a:xfrm>
          <a:prstGeom prst="roundRect">
            <a:avLst>
              <a:gd name="adj" fmla="val 16667"/>
            </a:avLst>
          </a:prstGeom>
          <a:solidFill>
            <a:srgbClr val="EAF2F8"/>
          </a:solidFill>
          <a:ln w="12700">
            <a:solidFill>
              <a:srgbClr val="EAF2F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7" name="Text 15"/>
          <p:cNvSpPr/>
          <p:nvPr/>
        </p:nvSpPr>
        <p:spPr>
          <a:xfrm>
            <a:off x="978409" y="4392308"/>
            <a:ext cx="45719" cy="104871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0D4D8B"/>
                </a:solidFill>
              </a:rPr>
              <a:t>•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389887" y="4544567"/>
            <a:ext cx="2914483" cy="74420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D8B"/>
                </a:solidFill>
              </a:rPr>
              <a:t>Speak one QC language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389888" y="4782312"/>
            <a:ext cx="3931920" cy="10424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5D6B7A"/>
                </a:solidFill>
              </a:rPr>
              <a:t>Gives acquisition, processing, and tender teams a shared visual reference for faster decisions and cleaner handovers.</a:t>
            </a:r>
            <a:endParaRPr lang="en-US" sz="1150" dirty="0"/>
          </a:p>
        </p:txBody>
      </p:sp>
      <p:pic>
        <p:nvPicPr>
          <p:cNvPr id="20" name="Image 0" descr="/mnt/data/slidework/src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0760" y="2142402"/>
            <a:ext cx="5349240" cy="2838372"/>
          </a:xfrm>
          <a:prstGeom prst="rect">
            <a:avLst/>
          </a:prstGeom>
        </p:spPr>
      </p:pic>
      <p:sp>
        <p:nvSpPr>
          <p:cNvPr id="21" name="Shape 18"/>
          <p:cNvSpPr/>
          <p:nvPr/>
        </p:nvSpPr>
        <p:spPr>
          <a:xfrm>
            <a:off x="6080760" y="1298448"/>
            <a:ext cx="5349240" cy="452628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22" name="Text 19"/>
          <p:cNvSpPr/>
          <p:nvPr/>
        </p:nvSpPr>
        <p:spPr>
          <a:xfrm>
            <a:off x="6236208" y="5925312"/>
            <a:ext cx="1828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D6B7A"/>
                </a:solidFill>
              </a:rPr>
              <a:t>True geometry plan view</a:t>
            </a:r>
            <a:endParaRPr lang="en-US" sz="1050" dirty="0"/>
          </a:p>
        </p:txBody>
      </p:sp>
      <p:sp>
        <p:nvSpPr>
          <p:cNvPr id="23" name="Text 20"/>
          <p:cNvSpPr/>
          <p:nvPr/>
        </p:nvSpPr>
        <p:spPr>
          <a:xfrm>
            <a:off x="566928" y="640080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B7A"/>
                </a:solidFill>
              </a:rPr>
              <a:t>JeoPulse | Customer Preview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D6B7A"/>
                </a:solidFill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11480"/>
            <a:ext cx="6583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4D8B"/>
                </a:solidFill>
              </a:rPr>
              <a:t>Boundary validation that is easy to explain to customers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99261"/>
            <a:ext cx="758952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D6B7A"/>
                </a:solidFill>
              </a:rPr>
              <a:t>A KMZ-backed map view turns survey geometry into a business-friendly proof point</a:t>
            </a:r>
            <a:r>
              <a:rPr lang="en-US" sz="1200" dirty="0">
                <a:solidFill>
                  <a:srgbClr val="5D6B7A"/>
                </a:solidFill>
              </a:rPr>
              <a:t>.</a:t>
            </a:r>
            <a:endParaRPr lang="en-US" sz="1200" dirty="0"/>
          </a:p>
        </p:txBody>
      </p:sp>
      <p:pic>
        <p:nvPicPr>
          <p:cNvPr id="4" name="Image 0" descr="/mnt/data/slidework/src/ppt/media/image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745913"/>
            <a:ext cx="6537960" cy="3503334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685800" y="1392452"/>
            <a:ext cx="6537960" cy="4368267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3"/>
          <p:cNvSpPr/>
          <p:nvPr/>
        </p:nvSpPr>
        <p:spPr>
          <a:xfrm>
            <a:off x="7543799" y="1325880"/>
            <a:ext cx="3794759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D4D8B"/>
                </a:solidFill>
              </a:rPr>
              <a:t>Why this matters commercially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7571232" y="1783080"/>
            <a:ext cx="3886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B37"/>
                </a:solidFill>
              </a:rPr>
              <a:t>• Confirms the active receiver and shot layout against the planned survey boundary.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571232" y="2450592"/>
            <a:ext cx="3886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B37"/>
                </a:solidFill>
              </a:rPr>
              <a:t>• Instantly surfaces footprint size, perimeter, edge effects, and coverage confidence in one view.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571232" y="3118104"/>
            <a:ext cx="3886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B37"/>
                </a:solidFill>
              </a:rPr>
              <a:t>• Supports planning discussions, tender clarifications, and customer reporting with spatial metrics that are easy to verify.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571232" y="3785616"/>
            <a:ext cx="3886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B37"/>
                </a:solidFill>
              </a:rPr>
              <a:t>• Reduces manual interpretation by combining map visualization with automatic area and perimeter calculation.</a:t>
            </a:r>
            <a:endParaRPr lang="en-US" sz="1300" dirty="0"/>
          </a:p>
        </p:txBody>
      </p:sp>
      <p:sp>
        <p:nvSpPr>
          <p:cNvPr id="11" name="Shape 8"/>
          <p:cNvSpPr/>
          <p:nvPr/>
        </p:nvSpPr>
        <p:spPr>
          <a:xfrm>
            <a:off x="7571232" y="4709160"/>
            <a:ext cx="3794760" cy="713232"/>
          </a:xfrm>
          <a:prstGeom prst="roundRect">
            <a:avLst>
              <a:gd name="adj" fmla="val 7692"/>
            </a:avLst>
          </a:prstGeom>
          <a:solidFill>
            <a:srgbClr val="EAF2F8"/>
          </a:solidFill>
          <a:ln w="12700">
            <a:solidFill>
              <a:srgbClr val="C7D9E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9"/>
          <p:cNvSpPr/>
          <p:nvPr/>
        </p:nvSpPr>
        <p:spPr>
          <a:xfrm>
            <a:off x="7754112" y="4864608"/>
            <a:ext cx="340156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4D8B"/>
                </a:solidFill>
              </a:rPr>
              <a:t>Customer message: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0D4D8B"/>
                </a:solidFill>
              </a:rPr>
              <a:t>“Your survey footprint, acquisition layout, and survey metrics can be checked in seconds — not buried in a spreadsheet.”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66928" y="640080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B7A"/>
                </a:solidFill>
              </a:rPr>
              <a:t>JeoPulse | Customer Preview</a:t>
            </a:r>
            <a:endParaRPr lang="en-US" sz="1000" dirty="0"/>
          </a:p>
        </p:txBody>
      </p:sp>
      <p:sp>
        <p:nvSpPr>
          <p:cNvPr id="14" name="Text 11"/>
          <p:cNvSpPr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D6B7A"/>
                </a:solidFill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11480"/>
            <a:ext cx="7040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4D8B"/>
                </a:solidFill>
              </a:rPr>
              <a:t>From raw SPS triplets to decision-ready QC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32688"/>
            <a:ext cx="7589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D6B7A"/>
                </a:solidFill>
              </a:rPr>
              <a:t>The core workflow is short, logical, and built to keep engineering detail visible without slowing the review process.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31520" y="141732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  <a:effectLst>
            <a:outerShdw blurRad="12700" dist="508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5" name="Shape 3"/>
          <p:cNvSpPr/>
          <p:nvPr/>
        </p:nvSpPr>
        <p:spPr>
          <a:xfrm>
            <a:off x="896112" y="1609344"/>
            <a:ext cx="411480" cy="411480"/>
          </a:xfrm>
          <a:prstGeom prst="ellipse">
            <a:avLst/>
          </a:prstGeom>
          <a:solidFill>
            <a:srgbClr val="1F5E9A"/>
          </a:solidFill>
          <a:ln w="12700">
            <a:solidFill>
              <a:srgbClr val="1F5E9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6" name="Text 4"/>
          <p:cNvSpPr/>
          <p:nvPr/>
        </p:nvSpPr>
        <p:spPr>
          <a:xfrm>
            <a:off x="896112" y="1691640"/>
            <a:ext cx="41148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1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26464" y="1572768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D8B"/>
                </a:solidFill>
              </a:rPr>
              <a:t>Read SPS geometry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89888" y="1920240"/>
            <a:ext cx="2514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5D6B7A"/>
                </a:solidFill>
              </a:rPr>
              <a:t>Shot, receiver, and relation files are aligned into a coherent survey layout.</a:t>
            </a:r>
            <a:endParaRPr lang="en-US" sz="1120" dirty="0"/>
          </a:p>
        </p:txBody>
      </p:sp>
      <p:sp>
        <p:nvSpPr>
          <p:cNvPr id="9" name="Text 7"/>
          <p:cNvSpPr/>
          <p:nvPr/>
        </p:nvSpPr>
        <p:spPr>
          <a:xfrm>
            <a:off x="4224528" y="1993392"/>
            <a:ext cx="228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9A2E"/>
                </a:solidFill>
              </a:rPr>
              <a:t>→</a:t>
            </a:r>
            <a:endParaRPr lang="en-US" sz="2000" dirty="0"/>
          </a:p>
        </p:txBody>
      </p:sp>
      <p:sp>
        <p:nvSpPr>
          <p:cNvPr id="10" name="Shape 8"/>
          <p:cNvSpPr/>
          <p:nvPr/>
        </p:nvSpPr>
        <p:spPr>
          <a:xfrm>
            <a:off x="4526280" y="141732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  <a:effectLst>
            <a:outerShdw blurRad="12700" dist="508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11" name="Shape 9"/>
          <p:cNvSpPr/>
          <p:nvPr/>
        </p:nvSpPr>
        <p:spPr>
          <a:xfrm>
            <a:off x="4690872" y="1609344"/>
            <a:ext cx="411480" cy="411480"/>
          </a:xfrm>
          <a:prstGeom prst="ellipse">
            <a:avLst/>
          </a:prstGeom>
          <a:solidFill>
            <a:srgbClr val="1F5E9A"/>
          </a:solidFill>
          <a:ln w="12700">
            <a:solidFill>
              <a:srgbClr val="1F5E9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2" name="Text 10"/>
          <p:cNvSpPr/>
          <p:nvPr/>
        </p:nvSpPr>
        <p:spPr>
          <a:xfrm>
            <a:off x="4690872" y="1691640"/>
            <a:ext cx="41148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2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221224" y="1572768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D8B"/>
                </a:solidFill>
              </a:rPr>
              <a:t>Build bins &amp; CDPs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184648" y="1920240"/>
            <a:ext cx="2514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5D6B7A"/>
                </a:solidFill>
              </a:rPr>
              <a:t>Grid logic creates binning, inline / crossline references, and CDP numbering.</a:t>
            </a:r>
            <a:endParaRPr lang="en-US" sz="1120" dirty="0"/>
          </a:p>
        </p:txBody>
      </p:sp>
      <p:sp>
        <p:nvSpPr>
          <p:cNvPr id="15" name="Text 13"/>
          <p:cNvSpPr/>
          <p:nvPr/>
        </p:nvSpPr>
        <p:spPr>
          <a:xfrm>
            <a:off x="8019288" y="1993392"/>
            <a:ext cx="2286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99A2E"/>
                </a:solidFill>
              </a:rPr>
              <a:t>→</a:t>
            </a:r>
            <a:endParaRPr lang="en-US" sz="2000" dirty="0"/>
          </a:p>
        </p:txBody>
      </p:sp>
      <p:sp>
        <p:nvSpPr>
          <p:cNvPr id="16" name="Shape 14"/>
          <p:cNvSpPr/>
          <p:nvPr/>
        </p:nvSpPr>
        <p:spPr>
          <a:xfrm>
            <a:off x="8321040" y="1417320"/>
            <a:ext cx="342900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  <a:effectLst>
            <a:outerShdw blurRad="12700" dist="5080" dir="27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tr-TR"/>
          </a:p>
        </p:txBody>
      </p:sp>
      <p:sp>
        <p:nvSpPr>
          <p:cNvPr id="17" name="Shape 15"/>
          <p:cNvSpPr/>
          <p:nvPr/>
        </p:nvSpPr>
        <p:spPr>
          <a:xfrm>
            <a:off x="8485632" y="1609344"/>
            <a:ext cx="411480" cy="411480"/>
          </a:xfrm>
          <a:prstGeom prst="ellipse">
            <a:avLst/>
          </a:prstGeom>
          <a:solidFill>
            <a:srgbClr val="1F5E9A"/>
          </a:solidFill>
          <a:ln w="12700">
            <a:solidFill>
              <a:srgbClr val="1F5E9A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8" name="Text 16"/>
          <p:cNvSpPr/>
          <p:nvPr/>
        </p:nvSpPr>
        <p:spPr>
          <a:xfrm>
            <a:off x="8485632" y="1691640"/>
            <a:ext cx="411480" cy="1463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</a:rPr>
              <a:t>3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9015984" y="1572768"/>
            <a:ext cx="23774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D8B"/>
                </a:solidFill>
              </a:rPr>
              <a:t>Validate acquisition quality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979408" y="1920240"/>
            <a:ext cx="251460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20" dirty="0">
                <a:solidFill>
                  <a:srgbClr val="5D6B7A"/>
                </a:solidFill>
              </a:rPr>
              <a:t>Fold, coverage, offset behavior, and azimuth distribution become immediately visible.</a:t>
            </a:r>
            <a:endParaRPr lang="en-US" sz="1120" dirty="0"/>
          </a:p>
        </p:txBody>
      </p:sp>
      <p:sp>
        <p:nvSpPr>
          <p:cNvPr id="21" name="Shape 19"/>
          <p:cNvSpPr/>
          <p:nvPr/>
        </p:nvSpPr>
        <p:spPr>
          <a:xfrm>
            <a:off x="749808" y="3337560"/>
            <a:ext cx="10972800" cy="20574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22" name="Image 0" descr="/mnt/data/slidework/src/ppt/media/image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3559535"/>
            <a:ext cx="2971800" cy="1576873"/>
          </a:xfrm>
          <a:prstGeom prst="rect">
            <a:avLst/>
          </a:prstGeom>
        </p:spPr>
      </p:pic>
      <p:pic>
        <p:nvPicPr>
          <p:cNvPr id="23" name="Image 1" descr="/mnt/data/slidework/src/ppt/media/image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7952" y="3558588"/>
            <a:ext cx="2971800" cy="1578769"/>
          </a:xfrm>
          <a:prstGeom prst="rect">
            <a:avLst/>
          </a:prstGeom>
        </p:spPr>
      </p:pic>
      <p:pic>
        <p:nvPicPr>
          <p:cNvPr id="24" name="Image 2" descr="/mnt/data/slidework/src/ppt/media/image6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1504" y="3558588"/>
            <a:ext cx="2971800" cy="1578769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1691640" y="5212080"/>
            <a:ext cx="1645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D6B7A"/>
                </a:solidFill>
              </a:rPr>
              <a:t>Survey layout</a:t>
            </a:r>
            <a:endParaRPr lang="en-US" sz="1050" dirty="0"/>
          </a:p>
        </p:txBody>
      </p:sp>
      <p:sp>
        <p:nvSpPr>
          <p:cNvPr id="26" name="Text 21"/>
          <p:cNvSpPr/>
          <p:nvPr/>
        </p:nvSpPr>
        <p:spPr>
          <a:xfrm>
            <a:off x="4965192" y="5212080"/>
            <a:ext cx="1645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D6B7A"/>
                </a:solidFill>
              </a:rPr>
              <a:t>CDP / bin numbering</a:t>
            </a:r>
            <a:endParaRPr lang="en-US" sz="1050" dirty="0"/>
          </a:p>
        </p:txBody>
      </p:sp>
      <p:sp>
        <p:nvSpPr>
          <p:cNvPr id="27" name="Text 22"/>
          <p:cNvSpPr/>
          <p:nvPr/>
        </p:nvSpPr>
        <p:spPr>
          <a:xfrm>
            <a:off x="8238744" y="5212080"/>
            <a:ext cx="1645920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5D6B7A"/>
                </a:solidFill>
              </a:rPr>
              <a:t>Azimuth distribution</a:t>
            </a:r>
            <a:endParaRPr lang="en-US" sz="1050" dirty="0"/>
          </a:p>
        </p:txBody>
      </p:sp>
      <p:sp>
        <p:nvSpPr>
          <p:cNvPr id="28" name="Text 23"/>
          <p:cNvSpPr/>
          <p:nvPr/>
        </p:nvSpPr>
        <p:spPr>
          <a:xfrm>
            <a:off x="566928" y="640080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B7A"/>
                </a:solidFill>
              </a:rPr>
              <a:t>JeoPulse | Customer Preview</a:t>
            </a:r>
            <a:endParaRPr lang="en-US" sz="1000" dirty="0"/>
          </a:p>
        </p:txBody>
      </p:sp>
      <p:sp>
        <p:nvSpPr>
          <p:cNvPr id="29" name="Text 24"/>
          <p:cNvSpPr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D6B7A"/>
                </a:solidFill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7" y="411480"/>
            <a:ext cx="7247847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4D8B"/>
                </a:solidFill>
              </a:rPr>
              <a:t>QC outputs customers can grasp immediately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32688"/>
            <a:ext cx="7589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D6B7A"/>
                </a:solidFill>
              </a:rPr>
              <a:t>The strongest sales story is not every feature — it is what the software reveals at a glance.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13232" y="1325880"/>
            <a:ext cx="3246120" cy="452628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5" name="Image 0" descr="/mnt/data/slidework/src/ppt/media/image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36" y="1805654"/>
            <a:ext cx="2944368" cy="156419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77824" y="3822192"/>
            <a:ext cx="2560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D8B"/>
                </a:solidFill>
              </a:rPr>
              <a:t>Fold of Coverage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77824" y="4133088"/>
            <a:ext cx="2816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5D6B7A"/>
                </a:solidFill>
              </a:rPr>
              <a:t>Trace-based fold cells make gaps, concentration, and uniformity visible in seconds. A fast way to discuss data confidence before acquisition progresses.</a:t>
            </a:r>
            <a:endParaRPr lang="en-US" sz="1130" dirty="0"/>
          </a:p>
        </p:txBody>
      </p:sp>
      <p:sp>
        <p:nvSpPr>
          <p:cNvPr id="8" name="Shape 5"/>
          <p:cNvSpPr/>
          <p:nvPr/>
        </p:nvSpPr>
        <p:spPr>
          <a:xfrm>
            <a:off x="4105656" y="1325880"/>
            <a:ext cx="3246120" cy="452628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9" name="Image 1" descr="/mnt/data/slidework/src/ppt/media/image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51960" y="1805654"/>
            <a:ext cx="2944368" cy="15641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70248" y="3822192"/>
            <a:ext cx="2560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D8B"/>
                </a:solidFill>
              </a:rPr>
              <a:t>Azimuth &amp; Offset Rose</a:t>
            </a:r>
            <a:endParaRPr lang="en-US" sz="1600" dirty="0"/>
          </a:p>
        </p:txBody>
      </p:sp>
      <p:sp>
        <p:nvSpPr>
          <p:cNvPr id="11" name="Text 7"/>
          <p:cNvSpPr/>
          <p:nvPr/>
        </p:nvSpPr>
        <p:spPr>
          <a:xfrm>
            <a:off x="4270248" y="4133088"/>
            <a:ext cx="2816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5D6B7A"/>
                </a:solidFill>
              </a:rPr>
              <a:t>Directional balance and mean offset can be reviewed together, helping teams judge acquisition symmetry and layout quality.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7498080" y="1325880"/>
            <a:ext cx="3246120" cy="4526280"/>
          </a:xfrm>
          <a:prstGeom prst="roundRect">
            <a:avLst>
              <a:gd name="adj" fmla="val 2254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13" name="Image 2" descr="/mnt/data/slidework/src/ppt/media/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4384" y="1805654"/>
            <a:ext cx="2944368" cy="156419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662672" y="3822192"/>
            <a:ext cx="256032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D4D8B"/>
                </a:solidFill>
              </a:rPr>
              <a:t>CDP / Bin View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7662672" y="4133088"/>
            <a:ext cx="2816352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30" dirty="0">
                <a:solidFill>
                  <a:srgbClr val="5D6B7A"/>
                </a:solidFill>
              </a:rPr>
              <a:t>Automatic numbering and bin logic provide a clean spatial reference for QC review, technical alignment, and downstream processing handover.</a:t>
            </a:r>
            <a:endParaRPr lang="en-US" sz="1130" dirty="0"/>
          </a:p>
        </p:txBody>
      </p:sp>
      <p:sp>
        <p:nvSpPr>
          <p:cNvPr id="16" name="Text 11"/>
          <p:cNvSpPr/>
          <p:nvPr/>
        </p:nvSpPr>
        <p:spPr>
          <a:xfrm>
            <a:off x="566928" y="640080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B7A"/>
                </a:solidFill>
              </a:rPr>
              <a:t>JeoPulse | Customer Preview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D6B7A"/>
                </a:solidFill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11480"/>
            <a:ext cx="65836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0D4D8B"/>
                </a:solidFill>
              </a:rPr>
              <a:t>Why this deck now sells better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658368" y="932688"/>
            <a:ext cx="7589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D6B7A"/>
                </a:solidFill>
              </a:rPr>
              <a:t>The technical core stays intact, but the story is sharper for a customer-facing review.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731520" y="1325880"/>
            <a:ext cx="5577840" cy="4526280"/>
          </a:xfrm>
          <a:prstGeom prst="roundRect">
            <a:avLst>
              <a:gd name="adj" fmla="val 1616"/>
            </a:avLst>
          </a:prstGeom>
          <a:solidFill>
            <a:srgbClr val="FFFFFF"/>
          </a:solidFill>
          <a:ln w="12700">
            <a:solidFill>
              <a:srgbClr val="D9E4EF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5" name="Text 3"/>
          <p:cNvSpPr/>
          <p:nvPr/>
        </p:nvSpPr>
        <p:spPr>
          <a:xfrm>
            <a:off x="960120" y="1572768"/>
            <a:ext cx="33832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D4D8B"/>
                </a:solidFill>
              </a:rPr>
              <a:t>What customers can now take away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987552" y="2011680"/>
            <a:ext cx="4709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B37"/>
                </a:solidFill>
              </a:rPr>
              <a:t>• Purpose-built for 3D land seismic acquisition geometry QC.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987552" y="2624328"/>
            <a:ext cx="4709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B37"/>
                </a:solidFill>
              </a:rPr>
              <a:t>• Combines import, calculation, plotting, and export in one desktop workflow.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987552" y="3236976"/>
            <a:ext cx="4709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B37"/>
                </a:solidFill>
              </a:rPr>
              <a:t>• Makes boundary validation and acquisition quality visible in a presentation-friendly way.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987552" y="3849624"/>
            <a:ext cx="470916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E2B37"/>
                </a:solidFill>
              </a:rPr>
              <a:t>• Supports business conversations as well as engineering review.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60120" y="4754880"/>
            <a:ext cx="4754880" cy="658368"/>
          </a:xfrm>
          <a:prstGeom prst="roundRect">
            <a:avLst>
              <a:gd name="adj" fmla="val 6944"/>
            </a:avLst>
          </a:prstGeom>
          <a:solidFill>
            <a:srgbClr val="EAF2F8"/>
          </a:solidFill>
          <a:ln w="12700">
            <a:solidFill>
              <a:srgbClr val="D0E0EE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sp>
        <p:nvSpPr>
          <p:cNvPr id="11" name="Text 9"/>
          <p:cNvSpPr/>
          <p:nvPr/>
        </p:nvSpPr>
        <p:spPr>
          <a:xfrm>
            <a:off x="1188720" y="4965192"/>
            <a:ext cx="42976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0D4D8B"/>
                </a:solidFill>
              </a:rPr>
              <a:t>Recommended next use: customer preview, tender discussion, internal alignment, or a guided demo call.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6583680" y="1325880"/>
            <a:ext cx="4892040" cy="4526280"/>
          </a:xfrm>
          <a:prstGeom prst="roundRect">
            <a:avLst>
              <a:gd name="adj" fmla="val 1616"/>
            </a:avLst>
          </a:prstGeom>
          <a:solidFill>
            <a:srgbClr val="0B2F58"/>
          </a:solidFill>
          <a:ln w="12700">
            <a:solidFill>
              <a:srgbClr val="0B2F58"/>
            </a:solidFill>
            <a:prstDash val="solid"/>
          </a:ln>
        </p:spPr>
        <p:txBody>
          <a:bodyPr/>
          <a:lstStyle/>
          <a:p>
            <a:endParaRPr lang="tr-TR"/>
          </a:p>
        </p:txBody>
      </p:sp>
      <p:pic>
        <p:nvPicPr>
          <p:cNvPr id="13" name="Image 0" descr="/mnt/data/slidework/src/ppt/media/image7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1708356"/>
            <a:ext cx="4343400" cy="2307431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6903720" y="4407408"/>
            <a:ext cx="2468880" cy="2103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</a:rPr>
              <a:t>Export-ready evidence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903720" y="4727448"/>
            <a:ext cx="4023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DCE7F2"/>
                </a:solidFill>
              </a:rPr>
              <a:t>Generated outputs stay reviewable inside the application window, making it easier to move from QC insight to deliverable generation.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566928" y="6400800"/>
            <a:ext cx="22860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D6B7A"/>
                </a:solidFill>
              </a:rPr>
              <a:t>JeoPulse | Customer Preview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11155680" y="640080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D6B7A"/>
                </a:solidFill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831</Words>
  <Application>Microsoft Office PowerPoint</Application>
  <PresentationFormat>Geniş ekran</PresentationFormat>
  <Paragraphs>75</Paragraphs>
  <Slides>5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7" baseType="lpstr">
      <vt:lpstr>Arial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JeoPulse 3D Seismic Acquisition Geometry QC — Customer Preview</dc:title>
  <dc:subject>JeoPulse 3D Seismic Acquisition Geometry QC Preview Summary</dc:subject>
  <dc:creator>OpenAI</dc:creator>
  <cp:lastModifiedBy>MUFİT KOKTAN</cp:lastModifiedBy>
  <cp:revision>12</cp:revision>
  <dcterms:created xsi:type="dcterms:W3CDTF">2026-04-01T11:32:31Z</dcterms:created>
  <dcterms:modified xsi:type="dcterms:W3CDTF">2026-04-02T08:33:14Z</dcterms:modified>
</cp:coreProperties>
</file>